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7"/>
  </p:notesMasterIdLst>
  <p:handoutMasterIdLst>
    <p:handoutMasterId r:id="rId68"/>
  </p:handoutMasterIdLst>
  <p:sldIdLst>
    <p:sldId id="279" r:id="rId2"/>
    <p:sldId id="327" r:id="rId3"/>
    <p:sldId id="376" r:id="rId4"/>
    <p:sldId id="258" r:id="rId5"/>
    <p:sldId id="257" r:id="rId6"/>
    <p:sldId id="380" r:id="rId7"/>
    <p:sldId id="401" r:id="rId8"/>
    <p:sldId id="403" r:id="rId9"/>
    <p:sldId id="402" r:id="rId10"/>
    <p:sldId id="404" r:id="rId11"/>
    <p:sldId id="426" r:id="rId12"/>
    <p:sldId id="425" r:id="rId13"/>
    <p:sldId id="405" r:id="rId14"/>
    <p:sldId id="416" r:id="rId15"/>
    <p:sldId id="417" r:id="rId16"/>
    <p:sldId id="390" r:id="rId17"/>
    <p:sldId id="418" r:id="rId18"/>
    <p:sldId id="419" r:id="rId19"/>
    <p:sldId id="422" r:id="rId20"/>
    <p:sldId id="420" r:id="rId21"/>
    <p:sldId id="424" r:id="rId22"/>
    <p:sldId id="433" r:id="rId23"/>
    <p:sldId id="391" r:id="rId24"/>
    <p:sldId id="407" r:id="rId25"/>
    <p:sldId id="421" r:id="rId26"/>
    <p:sldId id="429" r:id="rId27"/>
    <p:sldId id="430" r:id="rId28"/>
    <p:sldId id="427" r:id="rId29"/>
    <p:sldId id="445" r:id="rId30"/>
    <p:sldId id="446" r:id="rId31"/>
    <p:sldId id="431" r:id="rId32"/>
    <p:sldId id="432" r:id="rId33"/>
    <p:sldId id="408" r:id="rId34"/>
    <p:sldId id="434" r:id="rId35"/>
    <p:sldId id="435" r:id="rId36"/>
    <p:sldId id="436" r:id="rId37"/>
    <p:sldId id="447" r:id="rId38"/>
    <p:sldId id="437" r:id="rId39"/>
    <p:sldId id="409" r:id="rId40"/>
    <p:sldId id="439" r:id="rId41"/>
    <p:sldId id="438" r:id="rId42"/>
    <p:sldId id="440" r:id="rId43"/>
    <p:sldId id="441" r:id="rId44"/>
    <p:sldId id="442" r:id="rId45"/>
    <p:sldId id="461" r:id="rId46"/>
    <p:sldId id="460" r:id="rId47"/>
    <p:sldId id="394" r:id="rId48"/>
    <p:sldId id="410" r:id="rId49"/>
    <p:sldId id="454" r:id="rId50"/>
    <p:sldId id="453" r:id="rId51"/>
    <p:sldId id="411" r:id="rId52"/>
    <p:sldId id="456" r:id="rId53"/>
    <p:sldId id="455" r:id="rId54"/>
    <p:sldId id="412" r:id="rId55"/>
    <p:sldId id="457" r:id="rId56"/>
    <p:sldId id="413" r:id="rId57"/>
    <p:sldId id="458" r:id="rId58"/>
    <p:sldId id="459" r:id="rId59"/>
    <p:sldId id="414" r:id="rId60"/>
    <p:sldId id="415" r:id="rId61"/>
    <p:sldId id="330" r:id="rId62"/>
    <p:sldId id="451" r:id="rId63"/>
    <p:sldId id="452" r:id="rId64"/>
    <p:sldId id="462" r:id="rId65"/>
    <p:sldId id="365" r:id="rId6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424"/>
    <a:srgbClr val="F3F3F3"/>
    <a:srgbClr val="D11947"/>
    <a:srgbClr val="262424"/>
    <a:srgbClr val="464645"/>
    <a:srgbClr val="616161"/>
    <a:srgbClr val="212830"/>
    <a:srgbClr val="FDB71A"/>
    <a:srgbClr val="9ED9DC"/>
    <a:srgbClr val="F1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03"/>
    <p:restoredTop sz="96466"/>
  </p:normalViewPr>
  <p:slideViewPr>
    <p:cSldViewPr snapToGrid="0" showGuides="1">
      <p:cViewPr varScale="1">
        <p:scale>
          <a:sx n="89" d="100"/>
          <a:sy n="89" d="100"/>
        </p:scale>
        <p:origin x="456" y="176"/>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12/5/24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7E0"/>
                </a:solidFill>
                <a:effectLst/>
                <a:latin typeface="-apple-system"/>
              </a:rPr>
              <a:t>I am an evolutionary computational biologist by training with extensive expertise in WGS/WES, </a:t>
            </a:r>
            <a:r>
              <a:rPr lang="en-US" b="0" i="0" dirty="0" err="1">
                <a:solidFill>
                  <a:srgbClr val="D1D7E0"/>
                </a:solidFill>
                <a:effectLst/>
                <a:latin typeface="-apple-system"/>
              </a:rPr>
              <a:t>sc</a:t>
            </a:r>
            <a:r>
              <a:rPr lang="en-US" b="0" i="0" dirty="0">
                <a:solidFill>
                  <a:srgbClr val="D1D7E0"/>
                </a:solidFill>
                <a:effectLst/>
                <a:latin typeface="-apple-system"/>
              </a:rPr>
              <a:t>-RNA-Seq, </a:t>
            </a:r>
            <a:r>
              <a:rPr lang="en-US" b="0" i="0" dirty="0" err="1">
                <a:solidFill>
                  <a:srgbClr val="D1D7E0"/>
                </a:solidFill>
                <a:effectLst/>
                <a:latin typeface="-apple-system"/>
              </a:rPr>
              <a:t>sc</a:t>
            </a:r>
            <a:r>
              <a:rPr lang="en-US" b="0" i="0" dirty="0">
                <a:solidFill>
                  <a:srgbClr val="D1D7E0"/>
                </a:solidFill>
                <a:effectLst/>
                <a:latin typeface="-apple-system"/>
              </a:rPr>
              <a:t>-ATAC-Seq and </a:t>
            </a:r>
            <a:r>
              <a:rPr lang="en-US" b="0" i="0" dirty="0" err="1">
                <a:solidFill>
                  <a:srgbClr val="D1D7E0"/>
                </a:solidFill>
                <a:effectLst/>
                <a:latin typeface="-apple-system"/>
              </a:rPr>
              <a:t>sc</a:t>
            </a:r>
            <a:r>
              <a:rPr lang="en-US" b="0" i="0" dirty="0">
                <a:solidFill>
                  <a:srgbClr val="D1D7E0"/>
                </a:solidFill>
                <a:effectLst/>
                <a:latin typeface="-apple-system"/>
              </a:rPr>
              <a:t>-TCR/BCR-Seq analysis in the context of tumor evolution, phylogenetics, and microenvironment.</a:t>
            </a:r>
          </a:p>
          <a:p>
            <a:endParaRPr lang="en-US" b="0" i="0" dirty="0">
              <a:solidFill>
                <a:srgbClr val="D1D7E0"/>
              </a:solidFill>
              <a:effectLst/>
              <a:latin typeface="-apple-system"/>
            </a:endParaRPr>
          </a:p>
          <a:p>
            <a:r>
              <a:rPr lang="en-US" b="0" i="0" dirty="0">
                <a:solidFill>
                  <a:srgbClr val="D1D7E0"/>
                </a:solidFill>
                <a:effectLst/>
                <a:latin typeface="-apple-system"/>
              </a:rPr>
              <a:t>I’m a Senior Bioinformatics Research Scientist at the </a:t>
            </a:r>
            <a:r>
              <a:rPr lang="en-US" sz="1800" dirty="0"/>
              <a:t>DNB Bioinformatics Core. </a:t>
            </a:r>
            <a:r>
              <a:rPr lang="en-US" b="0" i="0" dirty="0">
                <a:solidFill>
                  <a:srgbClr val="D1D7E0"/>
                </a:solidFill>
                <a:effectLst/>
                <a:latin typeface="-apple-system"/>
              </a:rPr>
              <a:t>I am passionate about </a:t>
            </a:r>
            <a:r>
              <a:rPr lang="en-US" b="0" i="0" dirty="0" err="1">
                <a:solidFill>
                  <a:srgbClr val="D1D7E0"/>
                </a:solidFill>
                <a:effectLst/>
                <a:latin typeface="-apple-system"/>
              </a:rPr>
              <a:t>bulding</a:t>
            </a:r>
            <a:r>
              <a:rPr lang="en-US" b="0" i="0" dirty="0">
                <a:solidFill>
                  <a:srgbClr val="D1D7E0"/>
                </a:solidFill>
                <a:effectLst/>
                <a:latin typeface="-apple-system"/>
              </a:rPr>
              <a:t> and automating computational workflows and pipelines for scientists, and I am here to discuss the automated pipeline I am working on currently for analyzing single cell/nuclei seq named snap </a:t>
            </a:r>
            <a:r>
              <a:rPr lang="en-US" b="0" i="0" dirty="0">
                <a:solidFill>
                  <a:srgbClr val="D1D7E0"/>
                </a:solidFill>
                <a:effectLst/>
                <a:latin typeface="-apple-system"/>
                <a:sym typeface="Wingdings" pitchFamily="2" charset="2"/>
              </a:rPr>
              <a:t></a:t>
            </a:r>
            <a:endParaRPr lang="en-US" sz="1800" dirty="0"/>
          </a:p>
        </p:txBody>
      </p:sp>
      <p:sp>
        <p:nvSpPr>
          <p:cNvPr id="4" name="Date Placeholder 3"/>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DFCE-0C02-AF80-7867-F70691761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28EFC-C027-D96B-EC72-59285B1C1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9CED8-96C1-A94F-4BBF-B7492AAC969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9598E05-5E79-AB20-4326-DA2C1627DDA8}"/>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6C215CE7-A609-621C-7E96-AAB86BF1A45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777F1F1-5CA8-707F-BBB5-26650C644E2E}"/>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320243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2307716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0679-FB94-B032-AA48-93C49107E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23FAD-2461-91F5-9879-7F13E1E22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617D9-FE17-412A-2ABE-CB00AAD7C8E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4F82138D-1D3A-CB54-4ABD-6E2D3B5F612B}"/>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EC1D4058-F1EE-0043-00EE-31BE4E3128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65A38FE-CE36-73E4-0E45-39B880693E48}"/>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3892443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Maintain a structured and predictable organization system</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a:p>
            <a:endParaRPr lang="en-US" dirty="0"/>
          </a:p>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p:txBody>
      </p:sp>
      <p:sp>
        <p:nvSpPr>
          <p:cNvPr id="4" name="Date Placeholder 3"/>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19BD-54CD-ADCB-0D07-E3334D6B2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6E738-D79B-2A41-20B4-0B4E95456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238E43-3E4A-D000-7100-4D9585F559F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1A161E3-044F-85F5-68E9-ABE142924121}"/>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1BD32180-9BAA-85B3-9CA7-90B2FA95D15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5FEC4CB-F0EC-4B62-12D6-11A3F20C9B93}"/>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630659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75C9-56B4-5D73-EDF6-49221DDE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55976-CE54-5029-0DD1-29594E79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09915-9018-8ECF-BCAB-F194A9B57BD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8EFCE375-10E6-0351-C86C-BE4BD47A0773}"/>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1F69AD87-A68C-31C3-E8F8-3AA2B672D08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E450BF-4569-FE74-ABDB-DF5B0FE4EA14}"/>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149302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1FEDE-06EC-AB70-35A0-3DFEF69E8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6372E-BCDD-2E61-0851-DAFC88835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37927-F468-A726-65DB-53631460B06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26CF6AE-DF0C-FC90-2065-20D2750C1A94}"/>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79372A90-5521-B409-C1DA-2631C79A97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7588C2-5B94-DC74-918C-4DF05CBF12EB}"/>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85530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C398B-4E2D-C0BA-8E22-DCA3303D1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29E2A-6ECB-96C3-4599-0CC8B74D05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BA752-91D2-6A1D-5F8C-2528BC16098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D0646CF-2DF3-DFA2-F00B-0002E71E3D90}"/>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2217E04A-50DB-028E-91F5-D376C817874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0FF93F-652A-A45F-ACE2-011EBB6AF8E3}"/>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137567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vision is that every child diagnosed with cancer or another catastrophic disease has access to quality care and treatment.</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as a team we strive to do that through the sharing of knowledge, technology and organizational skills</a:t>
            </a:r>
            <a:r>
              <a:rPr lang="en-US" b="0" i="0" dirty="0">
                <a:solidFill>
                  <a:srgbClr val="E8E8E8"/>
                </a:solidFill>
                <a:effectLst/>
                <a:latin typeface="Google Sans"/>
              </a:rPr>
              <a:t>. </a:t>
            </a:r>
            <a:endParaRPr lang="en-US" sz="1800" b="0" i="0" dirty="0">
              <a:solidFill>
                <a:srgbClr val="E8E8E8"/>
              </a:solidFill>
              <a:effectLst/>
              <a:latin typeface="Google Sans"/>
            </a:endParaRPr>
          </a:p>
          <a:p>
            <a:endParaRPr lang="en-US" dirty="0"/>
          </a:p>
          <a:p>
            <a:r>
              <a:rPr lang="en-US" dirty="0"/>
              <a:t>we welcome everyone in the research community into creating a friendly and respectful place for all of us to learn, teach each other and contribute.</a:t>
            </a:r>
          </a:p>
        </p:txBody>
      </p:sp>
      <p:sp>
        <p:nvSpPr>
          <p:cNvPr id="4" name="Date Placeholder 3"/>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19464-25DE-3E42-1014-09B3C2B5D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0049A-7253-3E41-CA81-2A9551A41C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750CA-78B4-62D9-3867-8CC38C617C9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A3CDD97-C620-4EAF-2A12-D7F90E1C3F6E}"/>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AEF285CA-061D-2FA2-747B-2A31690B3A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E859CE6-CB80-50B6-AE12-A1CD38DFDC8C}"/>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2452507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5E324-A3D5-4D0B-D503-C4702D0DB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7D559-861A-E79F-0E95-64F86A822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D7432-461C-3254-6E59-5F691C1C693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6E2B656-3060-2CA2-7A84-689E7FE1D8A7}"/>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4B5ABA90-C98E-C9DF-05ED-B37FE5637A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AC3019D-427E-BD0D-CB83-A1F0B804B24D}"/>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56604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8645-7950-6E54-3969-4907BBCE6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8B991-8A00-2FD5-4E82-C85ED68A3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D65DC-DF33-AE67-5606-7A6AA581F3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EBC447-F2E3-36C9-D204-D170AB45641A}"/>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B5B42C95-62B7-B03D-E9EA-4911C431A13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128775-153F-0042-3641-5DA7C5F38766}"/>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87144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E15BB-3266-072D-5C6E-C7D13201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E8891-4F73-D904-1CFC-4DD446C63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BA3CC-BD39-F431-F094-4660A003937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7BFE0AD-4F25-A621-3AE1-8CE3ABE7CCC6}"/>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8E390A6B-8E47-63E3-70AE-AFCB26FFEEA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8C4B92-8DB1-158A-7B43-0047BA02E746}"/>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3538023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341C-02B4-D1CB-01C2-EEE504BED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2500B-8524-62C6-5699-F7BEB470D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9EBF3-9DDB-06F5-B0B0-B47495025D8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CC9ED5A9-37D0-6F1D-0F01-A9B881E49CF4}"/>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BE7BCB26-30A4-721B-9A9B-64901C61293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BD30246-25E4-8BD7-779E-01D8298184D8}"/>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3860406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FBC9-C6CB-8780-C4BF-56C51D042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E35C0-B5D8-79A9-8887-D97D50EBC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28FD5-185D-E583-B882-6886F0C1A4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AEA6CB8-D2C2-54CE-2CA0-E9774B566607}"/>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6644400B-3B39-AD89-ADA4-D723E1B8B5C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5C2E49E-98C8-2A51-5D08-1ADD8B9E2483}"/>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3810457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D167-302B-4B08-1141-E2A0A47DB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17A7-1DB2-7C5C-2062-977800D4A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B1DBA-5A73-DFCC-1072-7CE22357B34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2650BB2-F4BF-D3EF-EC2E-742B75040C98}"/>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1BDCEE58-AA7B-9E61-6FC4-E4A8F6AA5BA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38E1B8F-8C61-01B8-899E-347CB193FBA7}"/>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1346808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54</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60</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61</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FD82-4BFE-FED3-0097-9EF5E1A1B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C3BFD3-8B3E-8D73-3AA5-BB309FC41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E1192-52A1-DCA2-DAF3-1C4FC63B76C1}"/>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a:extLst>
              <a:ext uri="{FF2B5EF4-FFF2-40B4-BE49-F238E27FC236}">
                <a16:creationId xmlns:a16="http://schemas.microsoft.com/office/drawing/2014/main" id="{5E2379DE-48F6-2C6C-FBCD-26E5C6C1C5CF}"/>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C0135CCA-134B-B182-40CD-83018C50C00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0325466-CBC3-B78D-68E4-0CE2E3196C61}"/>
              </a:ext>
            </a:extLst>
          </p:cNvPr>
          <p:cNvSpPr>
            <a:spLocks noGrp="1"/>
          </p:cNvSpPr>
          <p:nvPr>
            <p:ph type="sldNum" sz="quarter" idx="5"/>
          </p:nvPr>
        </p:nvSpPr>
        <p:spPr/>
        <p:txBody>
          <a:bodyPr/>
          <a:lstStyle/>
          <a:p>
            <a:fld id="{D1C7ABFD-37A3-0247-AEF0-0516E5DC68A6}" type="slidenum">
              <a:rPr lang="en-US" smtClean="0"/>
              <a:t>62</a:t>
            </a:fld>
            <a:endParaRPr lang="en-US"/>
          </a:p>
        </p:txBody>
      </p:sp>
    </p:spTree>
    <p:extLst>
      <p:ext uri="{BB962C8B-B14F-4D97-AF65-F5344CB8AC3E}">
        <p14:creationId xmlns:p14="http://schemas.microsoft.com/office/powerpoint/2010/main" val="404255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Walk them through the main folder</a:t>
            </a:r>
          </a:p>
          <a:p>
            <a:pPr marL="342900" indent="-342900">
              <a:buAutoNum type="arabicPeriod"/>
            </a:pPr>
            <a:r>
              <a:rPr lang="en-US" dirty="0"/>
              <a:t>upstream-analysis: plots/01_Seurat_qc/DST800</a:t>
            </a:r>
          </a:p>
          <a:p>
            <a:pPr marL="342900" indent="-342900">
              <a:buAutoNum type="arabicPeriod"/>
            </a:pPr>
            <a:r>
              <a:rPr lang="en-US" dirty="0"/>
              <a:t>upstream-analysis: plots/04_Filter_object</a:t>
            </a:r>
          </a:p>
          <a:p>
            <a:pPr marL="342900" indent="-342900">
              <a:buAutoNum type="arabicPeriod"/>
            </a:pPr>
            <a:r>
              <a:rPr lang="en-US" dirty="0"/>
              <a:t>upstream-analysis: plots/05_Final_summary_report</a:t>
            </a:r>
          </a:p>
          <a:p>
            <a:pPr marL="342900" indent="-342900">
              <a:buAutoNum type="arabicPeriod"/>
            </a:pPr>
            <a:r>
              <a:rPr lang="en-US" dirty="0"/>
              <a:t>integrative-analysis: plots/Report_integrative_analysis_harmony_2024-06-24.html</a:t>
            </a:r>
          </a:p>
          <a:p>
            <a:pPr marL="342900" indent="-342900">
              <a:buAutoNum type="arabicPeriod"/>
            </a:pPr>
            <a:r>
              <a:rPr lang="en-US" dirty="0"/>
              <a:t>cell-types-annotation: plots/01_cell_types_annotation_SingleR/Report_cell_types_annotation_SingleR_broad_2024-07-17.html</a:t>
            </a:r>
          </a:p>
        </p:txBody>
      </p:sp>
      <p:sp>
        <p:nvSpPr>
          <p:cNvPr id="4" name="Date Placeholder 3"/>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64</a:t>
            </a:fld>
            <a:endParaRPr lang="en-US"/>
          </a:p>
        </p:txBody>
      </p:sp>
    </p:spTree>
    <p:extLst>
      <p:ext uri="{BB962C8B-B14F-4D97-AF65-F5344CB8AC3E}">
        <p14:creationId xmlns:p14="http://schemas.microsoft.com/office/powerpoint/2010/main" val="755217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65</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D05E-3550-19E6-547C-E93404D3F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A7AB2-65F6-C9EA-46F9-1802FFA3C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17CE5-75B4-2D4D-A713-BEEEEC252EC0}"/>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85B4A9B-116F-19F4-1B2A-6E00FEF09F6C}"/>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65DDAD23-9CC9-1140-40BB-0A9B1A8E67E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E4AF282-A324-ECEB-AA8A-F17325A7F94A}"/>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99490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9174-DF2C-BB3B-02EF-8032C681F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5268E-4B22-8553-1579-3D22DF592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358D2-41FB-A2F6-33CA-9CC7606890A8}"/>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2C0A42C-6D57-08DC-7AE4-BD4866486F15}"/>
              </a:ext>
            </a:extLst>
          </p:cNvPr>
          <p:cNvSpPr>
            <a:spLocks noGrp="1"/>
          </p:cNvSpPr>
          <p:nvPr>
            <p:ph type="dt" idx="1"/>
          </p:nvPr>
        </p:nvSpPr>
        <p:spPr/>
        <p:txBody>
          <a:bodyPr/>
          <a:lstStyle/>
          <a:p>
            <a:fld id="{BE2C213F-D78F-5148-ACD8-F60E89228165}" type="datetime1">
              <a:rPr lang="en-US" smtClean="0"/>
              <a:t>12/5/24</a:t>
            </a:fld>
            <a:endParaRPr lang="en-US"/>
          </a:p>
        </p:txBody>
      </p:sp>
      <p:sp>
        <p:nvSpPr>
          <p:cNvPr id="5" name="Footer Placeholder 4">
            <a:extLst>
              <a:ext uri="{FF2B5EF4-FFF2-40B4-BE49-F238E27FC236}">
                <a16:creationId xmlns:a16="http://schemas.microsoft.com/office/drawing/2014/main" id="{ADD4402E-4C49-4960-C3BC-ABBA3AEA3C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A37F20E-6CD2-1260-E785-5C421EB15A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051461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2.png"/><Relationship Id="rId4" Type="http://schemas.openxmlformats.org/officeDocument/2006/relationships/hyperlink" Target="https://github.com/stjude-dnb-binfcore/sc-rna-seq-sna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5" Type="http://schemas.openxmlformats.org/officeDocument/2006/relationships/image" Target="../media/image3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64.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64.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64.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64.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64.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3.xml"/></Relationships>
</file>

<file path=ppt/slides/_rels/slide6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2.xml"/><Relationship Id="rId1" Type="http://schemas.openxmlformats.org/officeDocument/2006/relationships/slideLayout" Target="../slideLayouts/slideLayout63.xml"/></Relationships>
</file>

<file path=ppt/slides/_rels/slide6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66.jpe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9.xml"/><Relationship Id="rId1" Type="http://schemas.openxmlformats.org/officeDocument/2006/relationships/slideLayout" Target="../slideLayouts/slideLayout5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ECA1-DED2-916A-534E-640C5A67CC7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99D1EAC9-ABB9-2FFF-4439-3A4D43A3289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10</a:t>
            </a:fld>
            <a:endParaRPr lang="en-US"/>
          </a:p>
        </p:txBody>
      </p:sp>
      <p:sp>
        <p:nvSpPr>
          <p:cNvPr id="3" name="Rectangle 2">
            <a:extLst>
              <a:ext uri="{FF2B5EF4-FFF2-40B4-BE49-F238E27FC236}">
                <a16:creationId xmlns:a16="http://schemas.microsoft.com/office/drawing/2014/main" id="{2C15D315-D81B-32A4-60DA-0F3AA0764E4D}"/>
              </a:ext>
            </a:extLst>
          </p:cNvPr>
          <p:cNvSpPr/>
          <p:nvPr/>
        </p:nvSpPr>
        <p:spPr>
          <a:xfrm>
            <a:off x="13448727" y="2665024"/>
            <a:ext cx="399549" cy="6003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0E8787-6901-1D29-6960-6D3B570A1501}"/>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49EE9-E889-399A-BAF7-BAC0F3C538F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5DDB66E4-7971-3366-2C55-5E7F2CDA79DF}"/>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8" name="Rectangle 17">
            <a:extLst>
              <a:ext uri="{FF2B5EF4-FFF2-40B4-BE49-F238E27FC236}">
                <a16:creationId xmlns:a16="http://schemas.microsoft.com/office/drawing/2014/main" id="{B14063A2-2357-6A4D-0064-ABEED4796E0C}"/>
              </a:ext>
            </a:extLst>
          </p:cNvPr>
          <p:cNvSpPr/>
          <p:nvPr/>
        </p:nvSpPr>
        <p:spPr>
          <a:xfrm rot="5400000">
            <a:off x="8778085" y="-1465524"/>
            <a:ext cx="625406" cy="8936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DD5DCC-7E14-CDA9-D218-298E8442D35C}"/>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8B22856-2CD4-D620-7CDD-258BB8B59233}"/>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Enjoy your new repo!</a:t>
            </a:r>
          </a:p>
        </p:txBody>
      </p:sp>
      <p:pic>
        <p:nvPicPr>
          <p:cNvPr id="2" name="Picture 1">
            <a:extLst>
              <a:ext uri="{FF2B5EF4-FFF2-40B4-BE49-F238E27FC236}">
                <a16:creationId xmlns:a16="http://schemas.microsoft.com/office/drawing/2014/main" id="{443D9E88-B40B-CCFE-47D3-B21B4E7D5531}"/>
              </a:ext>
            </a:extLst>
          </p:cNvPr>
          <p:cNvPicPr>
            <a:picLocks noChangeAspect="1"/>
          </p:cNvPicPr>
          <p:nvPr/>
        </p:nvPicPr>
        <p:blipFill>
          <a:blip r:embed="rId4"/>
          <a:srcRect r="10994"/>
          <a:stretch/>
        </p:blipFill>
        <p:spPr>
          <a:xfrm>
            <a:off x="4594995" y="2640223"/>
            <a:ext cx="9053506" cy="6003627"/>
          </a:xfrm>
          <a:prstGeom prst="rect">
            <a:avLst/>
          </a:prstGeom>
        </p:spPr>
      </p:pic>
      <p:sp>
        <p:nvSpPr>
          <p:cNvPr id="10" name="Right Arrow 9">
            <a:extLst>
              <a:ext uri="{FF2B5EF4-FFF2-40B4-BE49-F238E27FC236}">
                <a16:creationId xmlns:a16="http://schemas.microsoft.com/office/drawing/2014/main" id="{822DDB4A-D04F-E6D8-C5DF-C60174936C97}"/>
              </a:ext>
            </a:extLst>
          </p:cNvPr>
          <p:cNvSpPr/>
          <p:nvPr/>
        </p:nvSpPr>
        <p:spPr>
          <a:xfrm rot="20916895">
            <a:off x="6304913" y="3298817"/>
            <a:ext cx="1597957" cy="231794"/>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0F1A8F9-9D68-76A3-9813-A42AE514BB63}"/>
              </a:ext>
            </a:extLst>
          </p:cNvPr>
          <p:cNvSpPr/>
          <p:nvPr/>
        </p:nvSpPr>
        <p:spPr>
          <a:xfrm rot="20916895">
            <a:off x="6396784" y="3915247"/>
            <a:ext cx="1587749" cy="223179"/>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68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Tree>
    <p:extLst>
      <p:ext uri="{BB962C8B-B14F-4D97-AF65-F5344CB8AC3E}">
        <p14:creationId xmlns:p14="http://schemas.microsoft.com/office/powerpoint/2010/main" val="3806448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32306424-C431-97BB-14E5-EC70B735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54779EC7-91DC-C225-39FA-3B3B058B3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4BB301B-A79A-586C-2EE9-B2998AC8B4B3}"/>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95A2D06-28CA-8792-5BCD-40492D88DC39}"/>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31B8D-6AEC-FCF7-F301-7E30E904FD20}"/>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7ADD19-3CAC-F0F3-5B1F-1DC14D3B0830}"/>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DB1D2EE9-05D2-5312-7290-B18D30218839}"/>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78187976-4001-8593-5B9A-78C66A4537F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FE55CEF7-0AAF-B018-2E37-21F75041F829}"/>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D9490C4-DFF9-3E08-78B9-AFA4294D031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361268-4B9E-B979-28D1-C115F47F0655}"/>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5D6546-D60B-EEC9-DF69-B0655D6D2FC6}"/>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D4A0C325-F35E-5BD8-9FE3-0C46CCEEEE44}"/>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C8E5029F-D242-11B6-D100-0D4B48BC5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BD5022-EC45-B19B-6CDF-B96989CC61F2}"/>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77253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a:p>
            <a:pPr marL="342900" indent="-342900" fontAlgn="base">
              <a:spcAft>
                <a:spcPts val="1600"/>
              </a:spcAft>
              <a:buFont typeface="Arial" panose="020B0604020202020204" pitchFamily="34" charset="0"/>
              <a:buChar char="•"/>
            </a:pPr>
            <a:r>
              <a:rPr lang="en-US" sz="2400" b="0" i="0" u="none" strike="noStrike" dirty="0" err="1">
                <a:effectLst/>
              </a:rPr>
              <a:t>Dockerfile</a:t>
            </a:r>
            <a:r>
              <a:rPr lang="en-US" sz="2400" dirty="0"/>
              <a:t>/</a:t>
            </a:r>
            <a:r>
              <a:rPr lang="en-US" sz="2400" b="0" i="0" u="none" strike="noStrike" dirty="0">
                <a:effectLst/>
              </a:rPr>
              <a:t>rstudio_r_4.4.0_seurat_4.4.0.def</a:t>
            </a:r>
            <a:endParaRPr lang="en-US" sz="2400" dirty="0"/>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773A-83A1-FEFB-F12D-CC33BC38188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0FEE9A0-C547-821A-CCDB-062FF4DDF52C}"/>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9FAC3BAC-9772-7B93-5F77-ABA47ADBEDB8}"/>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35D8BA87-336E-F77E-387D-5E10415DC8B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B34962-0F00-71B7-DF17-FCA378EF8D6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5A9122-E28F-A187-CE1A-BF6869FCD8D6}"/>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95D97614-862F-7FFC-8327-3EAE2DE7D435}"/>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94E3806-5020-58E2-EE77-4305DE46B8B2}"/>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BC9F1BD-4760-DCFE-A515-962F7B2C3E94}"/>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B1BE7418-DF39-C522-1A3E-DDDA28EA540C}"/>
              </a:ext>
            </a:extLst>
          </p:cNvPr>
          <p:cNvSpPr txBox="1"/>
          <p:nvPr/>
        </p:nvSpPr>
        <p:spPr>
          <a:xfrm>
            <a:off x="4548725" y="4783482"/>
            <a:ext cx="2660950" cy="307777"/>
          </a:xfrm>
          <a:prstGeom prst="rect">
            <a:avLst/>
          </a:prstGeom>
          <a:noFill/>
        </p:spPr>
        <p:txBody>
          <a:bodyPr wrap="square" rtlCol="0">
            <a:spAutoFit/>
          </a:bodyPr>
          <a:lstStyle/>
          <a:p>
            <a:r>
              <a:rPr lang="en-US" sz="1400" dirty="0">
                <a:solidFill>
                  <a:srgbClr val="D11947"/>
                </a:solidFill>
              </a:rPr>
              <a:t>+ </a:t>
            </a:r>
            <a:r>
              <a:rPr lang="en-US" sz="1400" dirty="0" err="1">
                <a:solidFill>
                  <a:srgbClr val="D11947"/>
                </a:solidFill>
              </a:rPr>
              <a:t>lsf</a:t>
            </a:r>
            <a:r>
              <a:rPr lang="en-US" sz="1400" dirty="0">
                <a:solidFill>
                  <a:srgbClr val="D11947"/>
                </a:solidFill>
              </a:rPr>
              <a:t> script/analysis module</a:t>
            </a:r>
          </a:p>
        </p:txBody>
      </p:sp>
    </p:spTree>
    <p:extLst>
      <p:ext uri="{BB962C8B-B14F-4D97-AF65-F5344CB8AC3E}">
        <p14:creationId xmlns:p14="http://schemas.microsoft.com/office/powerpoint/2010/main" val="267424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15</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AAC42A0-B267-C73C-FAC0-CA4AE71FD938}"/>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pic>
        <p:nvPicPr>
          <p:cNvPr id="8" name="Picture 7">
            <a:extLst>
              <a:ext uri="{FF2B5EF4-FFF2-40B4-BE49-F238E27FC236}">
                <a16:creationId xmlns:a16="http://schemas.microsoft.com/office/drawing/2014/main" id="{00A5D1A2-B2A5-A8C7-E35B-C5235271DC7E}"/>
              </a:ext>
            </a:extLst>
          </p:cNvPr>
          <p:cNvPicPr>
            <a:picLocks noChangeAspect="1"/>
          </p:cNvPicPr>
          <p:nvPr/>
        </p:nvPicPr>
        <p:blipFill>
          <a:blip r:embed="rId4"/>
          <a:srcRect t="1871" r="2646" b="15228"/>
          <a:stretch/>
        </p:blipFill>
        <p:spPr>
          <a:xfrm>
            <a:off x="8381770" y="4711034"/>
            <a:ext cx="9822280" cy="4846320"/>
          </a:xfrm>
          <a:prstGeom prst="rect">
            <a:avLst/>
          </a:prstGeom>
        </p:spPr>
      </p:pic>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0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6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19</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7262-6CEC-C0AB-21D5-A4BE2D68CF1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4FC3BA-EA72-E27A-4A27-DD66FE67798E}"/>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0466D97-5A1E-9F48-EBD6-729ECBF99D7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28B0E52D-60EE-D2F1-8153-9D580A1F1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D1DE66-5B8B-016E-366F-77F7279F0D57}"/>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77E34562-99FA-9AA7-014E-E59FA623C234}"/>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B397D8E3-1EA2-B646-0470-7FF0D1DF276A}"/>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4" name="Rectangle 3">
            <a:extLst>
              <a:ext uri="{FF2B5EF4-FFF2-40B4-BE49-F238E27FC236}">
                <a16:creationId xmlns:a16="http://schemas.microsoft.com/office/drawing/2014/main" id="{8E78C131-8A68-EB3E-BE8C-E013DF4D9DD7}"/>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96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0228"/>
          <a:stretch/>
        </p:blipFill>
        <p:spPr>
          <a:xfrm>
            <a:off x="3514128" y="2522368"/>
            <a:ext cx="11259744" cy="6955400"/>
          </a:xfrm>
          <a:prstGeom prst="rect">
            <a:avLst/>
          </a:prstGeom>
        </p:spPr>
      </p:pic>
    </p:spTree>
    <p:extLst>
      <p:ext uri="{BB962C8B-B14F-4D97-AF65-F5344CB8AC3E}">
        <p14:creationId xmlns:p14="http://schemas.microsoft.com/office/powerpoint/2010/main" val="3640123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10E7-8AE0-20AA-7343-C56EE0A4BC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0BF469-34A5-2B99-5EDC-3B9B2201C74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D11F656-AB55-A802-9FFE-A0D8EDD0B03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81C59DFB-7240-48FD-1456-B7643961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AEEA29-FFC4-24A1-6527-F06B66125716}"/>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B04D5392-9DBA-F27E-F514-1C9D3CBE8059}"/>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06572F98-E75D-E031-A586-054CCD9C4C0C}"/>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1E6EACF5-78AF-8FD5-818B-CB23167D3E6F}"/>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CBD025-7DDC-733A-D57C-B0FA701DD964}"/>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DF5F3E-D06E-3534-C8D7-B941BF32BB0D}"/>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25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
        <p:nvSpPr>
          <p:cNvPr id="6" name="Rounded Rectangle 5">
            <a:extLst>
              <a:ext uri="{FF2B5EF4-FFF2-40B4-BE49-F238E27FC236}">
                <a16:creationId xmlns:a16="http://schemas.microsoft.com/office/drawing/2014/main" id="{E131FAAD-76CC-B1CE-2FC9-FE0AC51F0FCA}"/>
              </a:ext>
            </a:extLst>
          </p:cNvPr>
          <p:cNvSpPr/>
          <p:nvPr/>
        </p:nvSpPr>
        <p:spPr>
          <a:xfrm flipV="1">
            <a:off x="7000636" y="5143498"/>
            <a:ext cx="1686164" cy="328614"/>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F7666EE-E4BB-077B-6404-BFF06893BE15}"/>
              </a:ext>
            </a:extLst>
          </p:cNvPr>
          <p:cNvSpPr/>
          <p:nvPr/>
        </p:nvSpPr>
        <p:spPr>
          <a:xfrm flipV="1">
            <a:off x="7000636" y="6197671"/>
            <a:ext cx="2900602" cy="328614"/>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209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Tree>
    <p:extLst>
      <p:ext uri="{BB962C8B-B14F-4D97-AF65-F5344CB8AC3E}">
        <p14:creationId xmlns:p14="http://schemas.microsoft.com/office/powerpoint/2010/main" val="2957033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Tree>
    <p:extLst>
      <p:ext uri="{BB962C8B-B14F-4D97-AF65-F5344CB8AC3E}">
        <p14:creationId xmlns:p14="http://schemas.microsoft.com/office/powerpoint/2010/main" val="1718546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D9CA9-C4FF-A984-B043-FC5172A86C8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8A06F55-1840-636E-1AB9-4EFAE61145F5}"/>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AC626E9A-74A1-5521-6B24-83E532A76F4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C87229CF-5E3E-8E0E-C065-EFAFD2E8A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64B67967-1DBE-111A-555D-FE52E7DC3D32}"/>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8EBBF4D1-9224-7D17-EE03-A36BBF92D3EB}"/>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spTree>
    <p:extLst>
      <p:ext uri="{BB962C8B-B14F-4D97-AF65-F5344CB8AC3E}">
        <p14:creationId xmlns:p14="http://schemas.microsoft.com/office/powerpoint/2010/main" val="3088186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75435-18EE-7A5D-9B96-5D5AF9EEEC2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CD820BA-F35B-D97F-C19C-6E1CA67764DB}"/>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A87FBD9E-1D58-45D1-441F-905C19B8782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D662026A-3601-72A3-4189-B759D96B5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C8CA987B-981C-6760-0283-FC68B3D36A6E}"/>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06973D18-B836-AF4F-09C1-A48E0BFE1F5F}"/>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pic>
        <p:nvPicPr>
          <p:cNvPr id="5" name="Picture 2" descr="Demo Royalty-Free Images, Stock Photos &amp; Pictures | Shutterstock">
            <a:extLst>
              <a:ext uri="{FF2B5EF4-FFF2-40B4-BE49-F238E27FC236}">
                <a16:creationId xmlns:a16="http://schemas.microsoft.com/office/drawing/2014/main" id="{69B7F459-B8D7-EC89-7298-72B960C9F5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657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699C26-D761-3D72-B01A-17738D598CD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422ACF-37E0-ACC5-86E2-6DC0684BB50B}"/>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F59E3A9-0B24-1E25-6CC7-5687A94E8B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3BEE24ED-E4EA-E80C-1B9A-963FBA9F5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437406FF-7E4F-9354-8EC4-A03102460D76}"/>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C4ABA736-A94C-6285-227B-61E27438DE24}"/>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pic>
        <p:nvPicPr>
          <p:cNvPr id="1026" name="Picture 2" descr="Demo - Free computer icons">
            <a:extLst>
              <a:ext uri="{FF2B5EF4-FFF2-40B4-BE49-F238E27FC236}">
                <a16:creationId xmlns:a16="http://schemas.microsoft.com/office/drawing/2014/main" id="{35920824-6FF6-C4FD-3C43-3CC644367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9100" y="6433121"/>
            <a:ext cx="3174747" cy="3174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mo - Free computer icons">
            <a:extLst>
              <a:ext uri="{FF2B5EF4-FFF2-40B4-BE49-F238E27FC236}">
                <a16:creationId xmlns:a16="http://schemas.microsoft.com/office/drawing/2014/main" id="{94FE40EF-A407-C776-7C5D-5646B6ABC5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8218" y="64110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mo - Free computer icons">
            <a:extLst>
              <a:ext uri="{FF2B5EF4-FFF2-40B4-BE49-F238E27FC236}">
                <a16:creationId xmlns:a16="http://schemas.microsoft.com/office/drawing/2014/main" id="{EC77EF29-C039-5291-A6F2-741296EB5A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578" y="5836838"/>
            <a:ext cx="4005949" cy="400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33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F7849F-099D-D46B-330D-C44654C5DED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92C912-60AF-AAF1-AF94-8725AFC97652}"/>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BFC3D3B-0392-CB8E-51DE-8BAF268210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4E5429D3-6CC6-0419-A7E1-FE09FB3AB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5440B8E-4922-7C12-C0E5-8D535F89F878}"/>
              </a:ext>
            </a:extLst>
          </p:cNvPr>
          <p:cNvPicPr>
            <a:picLocks noChangeAspect="1"/>
          </p:cNvPicPr>
          <p:nvPr/>
        </p:nvPicPr>
        <p:blipFill>
          <a:blip r:embed="rId4"/>
          <a:srcRect l="657" r="2461"/>
          <a:stretch/>
        </p:blipFill>
        <p:spPr>
          <a:xfrm>
            <a:off x="1593033" y="2414827"/>
            <a:ext cx="15101933" cy="7097882"/>
          </a:xfrm>
          <a:prstGeom prst="rect">
            <a:avLst/>
          </a:prstGeom>
        </p:spPr>
      </p:pic>
      <p:sp>
        <p:nvSpPr>
          <p:cNvPr id="13" name="Rectangle 12">
            <a:extLst>
              <a:ext uri="{FF2B5EF4-FFF2-40B4-BE49-F238E27FC236}">
                <a16:creationId xmlns:a16="http://schemas.microsoft.com/office/drawing/2014/main" id="{B71FFCFE-6292-6F90-68A9-D7AA4E842145}"/>
              </a:ext>
            </a:extLst>
          </p:cNvPr>
          <p:cNvSpPr/>
          <p:nvPr/>
        </p:nvSpPr>
        <p:spPr>
          <a:xfrm>
            <a:off x="7138219" y="3775586"/>
            <a:ext cx="7197213" cy="280219"/>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117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A3B016-CF58-61E0-3019-6364FA5ED41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226101A-B939-9E54-7CE5-2ADB2261E6E8}"/>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D24170D6-C62F-5EDD-75A8-3E40C3851E1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A3C0FC31-3116-216E-6A71-D94DDB356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197425D8-3F2E-F231-5238-94CA71D7B0D0}"/>
              </a:ext>
            </a:extLst>
          </p:cNvPr>
          <p:cNvPicPr>
            <a:picLocks noChangeAspect="1"/>
          </p:cNvPicPr>
          <p:nvPr/>
        </p:nvPicPr>
        <p:blipFill>
          <a:blip r:embed="rId4"/>
          <a:srcRect l="393" r="1521"/>
          <a:stretch/>
        </p:blipFill>
        <p:spPr>
          <a:xfrm>
            <a:off x="1600200" y="2513953"/>
            <a:ext cx="15087600" cy="7004008"/>
          </a:xfrm>
          <a:prstGeom prst="rect">
            <a:avLst/>
          </a:prstGeom>
        </p:spPr>
      </p:pic>
    </p:spTree>
    <p:extLst>
      <p:ext uri="{BB962C8B-B14F-4D97-AF65-F5344CB8AC3E}">
        <p14:creationId xmlns:p14="http://schemas.microsoft.com/office/powerpoint/2010/main" val="976711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
        <p:nvSpPr>
          <p:cNvPr id="3" name="Rounded Rectangle 2">
            <a:extLst>
              <a:ext uri="{FF2B5EF4-FFF2-40B4-BE49-F238E27FC236}">
                <a16:creationId xmlns:a16="http://schemas.microsoft.com/office/drawing/2014/main" id="{BCACD1D8-A2C1-4D7B-1F34-996D76C586C0}"/>
              </a:ext>
            </a:extLst>
          </p:cNvPr>
          <p:cNvSpPr/>
          <p:nvPr/>
        </p:nvSpPr>
        <p:spPr>
          <a:xfrm flipV="1">
            <a:off x="11586922" y="7043737"/>
            <a:ext cx="2300527" cy="3000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441EB58-4D50-413D-D81F-192CEB54F956}"/>
              </a:ext>
            </a:extLst>
          </p:cNvPr>
          <p:cNvSpPr/>
          <p:nvPr/>
        </p:nvSpPr>
        <p:spPr>
          <a:xfrm flipV="1">
            <a:off x="11586922" y="9010649"/>
            <a:ext cx="2300527" cy="3000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D247064-9B32-8822-B171-8BD7444B9150}"/>
              </a:ext>
            </a:extLst>
          </p:cNvPr>
          <p:cNvSpPr/>
          <p:nvPr/>
        </p:nvSpPr>
        <p:spPr>
          <a:xfrm flipV="1">
            <a:off x="11586921" y="5143499"/>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F2E22B-D117-22BD-D101-C685FB1F0CF9}"/>
              </a:ext>
            </a:extLst>
          </p:cNvPr>
          <p:cNvSpPr/>
          <p:nvPr/>
        </p:nvSpPr>
        <p:spPr>
          <a:xfrm flipV="1">
            <a:off x="11572632" y="595788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678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tretch>
            <a:fillRect/>
          </a:stretch>
        </p:blipFill>
        <p:spPr>
          <a:xfrm>
            <a:off x="4347053" y="2180231"/>
            <a:ext cx="9593894" cy="7437611"/>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F50AB-AA2D-0D60-A384-47163926ACA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DC6FA96-E88D-5C29-1B93-386D6BBA86F7}"/>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BA857E0A-945A-EB65-4A97-0156E713928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0F6FBB84-9D74-8DFA-9256-FC8A26F62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5A55846A-571E-56F6-DE15-C56B51D27A93}"/>
              </a:ext>
            </a:extLst>
          </p:cNvPr>
          <p:cNvPicPr>
            <a:picLocks noChangeAspect="1"/>
          </p:cNvPicPr>
          <p:nvPr/>
        </p:nvPicPr>
        <p:blipFill>
          <a:blip r:embed="rId4"/>
          <a:stretch>
            <a:fillRect/>
          </a:stretch>
        </p:blipFill>
        <p:spPr>
          <a:xfrm>
            <a:off x="2074193" y="3031429"/>
            <a:ext cx="14868430" cy="5656825"/>
          </a:xfrm>
          <a:prstGeom prst="rect">
            <a:avLst/>
          </a:prstGeom>
        </p:spPr>
      </p:pic>
    </p:spTree>
    <p:extLst>
      <p:ext uri="{BB962C8B-B14F-4D97-AF65-F5344CB8AC3E}">
        <p14:creationId xmlns:p14="http://schemas.microsoft.com/office/powerpoint/2010/main" val="839756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pic>
        <p:nvPicPr>
          <p:cNvPr id="3074" name="Picture 2" descr="Demo Royalty-Free Images, Stock Photos &amp; Pictures | Shutterstock">
            <a:extLst>
              <a:ext uri="{FF2B5EF4-FFF2-40B4-BE49-F238E27FC236}">
                <a16:creationId xmlns:a16="http://schemas.microsoft.com/office/drawing/2014/main" id="{5BD15E00-0250-D12D-A44F-029D0C35786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96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90212B-E06B-7624-FDE5-1416B99494D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01E7FAD-B567-C2DE-237C-E10D482D6F64}"/>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200F96A5-F6E5-5F7A-6EFD-7CF7D57C4C2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pic>
        <p:nvPicPr>
          <p:cNvPr id="2" name="Picture 2" descr="ScRNASeqSnap repository logo">
            <a:extLst>
              <a:ext uri="{FF2B5EF4-FFF2-40B4-BE49-F238E27FC236}">
                <a16:creationId xmlns:a16="http://schemas.microsoft.com/office/drawing/2014/main" id="{A4225C88-72B7-20AF-8A15-5E6BE6167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DC6B4C54-618E-7172-80CD-62623119ED22}"/>
              </a:ext>
            </a:extLst>
          </p:cNvPr>
          <p:cNvPicPr>
            <a:picLocks noChangeAspect="1"/>
          </p:cNvPicPr>
          <p:nvPr/>
        </p:nvPicPr>
        <p:blipFill>
          <a:blip r:embed="rId4"/>
          <a:srcRect l="802" r="2249" b="19724"/>
          <a:stretch/>
        </p:blipFill>
        <p:spPr>
          <a:xfrm>
            <a:off x="383142" y="3067664"/>
            <a:ext cx="17728864" cy="4376583"/>
          </a:xfrm>
          <a:prstGeom prst="rect">
            <a:avLst/>
          </a:prstGeom>
        </p:spPr>
      </p:pic>
    </p:spTree>
    <p:extLst>
      <p:ext uri="{BB962C8B-B14F-4D97-AF65-F5344CB8AC3E}">
        <p14:creationId xmlns:p14="http://schemas.microsoft.com/office/powerpoint/2010/main" val="4118564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CE3BC-AB98-49C0-6948-4A9AF3BC452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AC2B527-83ED-47DE-AC47-D31C8AF554E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3BA83F1D-CC8F-FCE4-4A26-2140C47430A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9008C55D-AB43-3517-62D0-60CC21E6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2A82A772-944C-B4B3-E512-497CE373EBC8}"/>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F3B3A278-0EE5-1339-28EA-5CB44CE5096D}"/>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Tree>
    <p:extLst>
      <p:ext uri="{BB962C8B-B14F-4D97-AF65-F5344CB8AC3E}">
        <p14:creationId xmlns:p14="http://schemas.microsoft.com/office/powerpoint/2010/main" val="1371624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894CF5-FA43-EA33-2A27-11F046EBFFAA}"/>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7B71D584-598C-C0BB-F097-3564C334E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
        <p:nvSpPr>
          <p:cNvPr id="2" name="TextBox 1">
            <a:extLst>
              <a:ext uri="{FF2B5EF4-FFF2-40B4-BE49-F238E27FC236}">
                <a16:creationId xmlns:a16="http://schemas.microsoft.com/office/drawing/2014/main" id="{5B676213-0B0A-2460-FEA8-9B76A2E17BA6}"/>
              </a:ext>
            </a:extLst>
          </p:cNvPr>
          <p:cNvSpPr txBox="1"/>
          <p:nvPr/>
        </p:nvSpPr>
        <p:spPr>
          <a:xfrm>
            <a:off x="157197" y="9789037"/>
            <a:ext cx="4014754" cy="369332"/>
          </a:xfrm>
          <a:prstGeom prst="rect">
            <a:avLst/>
          </a:prstGeom>
          <a:noFill/>
        </p:spPr>
        <p:txBody>
          <a:bodyPr wrap="square" rtlCol="0">
            <a:spAutoFit/>
          </a:bodyPr>
          <a:lstStyle/>
          <a:p>
            <a:r>
              <a:rPr lang="en-US" dirty="0">
                <a:solidFill>
                  <a:schemeClr val="bg1"/>
                </a:solidFill>
              </a:rPr>
              <a:t>* Upstream analyses modules</a:t>
            </a:r>
          </a:p>
        </p:txBody>
      </p:sp>
    </p:spTree>
    <p:extLst>
      <p:ext uri="{BB962C8B-B14F-4D97-AF65-F5344CB8AC3E}">
        <p14:creationId xmlns:p14="http://schemas.microsoft.com/office/powerpoint/2010/main" val="2801250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85D5-0AFA-E00B-5750-63DCB8F916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E30F6A0-C9D6-0D91-EFEA-C0BA2CF0CB83}"/>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60D300D-3F25-5BBC-7AD2-992098A5D0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9D02D4DF-AB61-BCB1-8BB3-6DBC5A1D9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D9C45E-3779-DAE8-3EA5-9B3396047555}"/>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64422383-58B3-24E5-BEB8-DB44B6379E2F}"/>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CF697007-D022-81F2-A4F0-54F469F2CC6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2A67EE76-F6E4-5838-E4AC-94FE06FDD85D}"/>
              </a:ext>
            </a:extLst>
          </p:cNvPr>
          <p:cNvSpPr/>
          <p:nvPr/>
        </p:nvSpPr>
        <p:spPr>
          <a:xfrm>
            <a:off x="1525649" y="5232099"/>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99E74D-6438-B0D8-31EB-D6077165660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563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53</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54</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55</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56</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258751"/>
            <a:ext cx="3500617" cy="91369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529551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59</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3407595" cy="1699696"/>
          </a:xfrm>
          <a:prstGeom prst="rect">
            <a:avLst/>
          </a:prstGeom>
          <a:noFill/>
        </p:spPr>
        <p:txBody>
          <a:bodyPr wrap="square">
            <a:spAutoFit/>
          </a:bodyPr>
          <a:lstStyle/>
          <a:p>
            <a:pPr>
              <a:lnSpc>
                <a:spcPct val="150000"/>
              </a:lnSpc>
            </a:pPr>
            <a:r>
              <a:rPr lang="en-US" sz="2400" dirty="0"/>
              <a:t>🎉  </a:t>
            </a:r>
            <a:r>
              <a:rPr lang="en-US" sz="2400" b="1" dirty="0"/>
              <a:t>Testing phase: code review process</a:t>
            </a:r>
          </a:p>
          <a:p>
            <a:pPr>
              <a:lnSpc>
                <a:spcPct val="150000"/>
              </a:lnSpc>
            </a:pPr>
            <a:r>
              <a:rPr lang="en-US" sz="2400" dirty="0"/>
              <a:t>🐛  Validation phase: Use another one (or more) datasets for validation purposes and fixing bugs</a:t>
            </a:r>
          </a:p>
          <a:p>
            <a:pPr>
              <a:lnSpc>
                <a:spcPct val="150000"/>
              </a:lnSpc>
            </a:pPr>
            <a:r>
              <a:rPr lang="en-US" sz="2400" dirty="0"/>
              <a:t>🚀  Launching!</a:t>
            </a:r>
          </a:p>
        </p:txBody>
      </p:sp>
    </p:spTree>
    <p:extLst>
      <p:ext uri="{BB962C8B-B14F-4D97-AF65-F5344CB8AC3E}">
        <p14:creationId xmlns:p14="http://schemas.microsoft.com/office/powerpoint/2010/main" val="4147334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60</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2937862" cy="390183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400" dirty="0"/>
              <a:t>`clone-phylogeny-analysis` module</a:t>
            </a:r>
          </a:p>
          <a:p>
            <a:pPr marL="914400" lvl="1" indent="-457200">
              <a:lnSpc>
                <a:spcPct val="150000"/>
              </a:lnSpc>
              <a:buFont typeface="Arial" panose="020B0604020202020204" pitchFamily="34" charset="0"/>
              <a:buChar char="•"/>
            </a:pPr>
            <a:r>
              <a:rPr lang="en-US" sz="2400" dirty="0"/>
              <a:t>`infer-tumor-microenvironment-analysis` module</a:t>
            </a:r>
          </a:p>
          <a:p>
            <a:pPr marL="914400" lvl="1" indent="-457200">
              <a:lnSpc>
                <a:spcPct val="150000"/>
              </a:lnSpc>
              <a:buFont typeface="Arial" panose="020B0604020202020204" pitchFamily="34" charset="0"/>
              <a:buChar char="•"/>
            </a:pPr>
            <a:r>
              <a:rPr lang="en-US" sz="2400" dirty="0"/>
              <a:t>`differential-expression-analysis` module</a:t>
            </a:r>
          </a:p>
          <a:p>
            <a:pPr marL="914400" lvl="1" indent="-457200">
              <a:lnSpc>
                <a:spcPct val="150000"/>
              </a:lnSpc>
              <a:buFont typeface="Arial" panose="020B0604020202020204" pitchFamily="34" charset="0"/>
              <a:buChar char="•"/>
            </a:pPr>
            <a:r>
              <a:rPr lang="en-US" sz="2400" dirty="0"/>
              <a:t>`trajectories-</a:t>
            </a:r>
            <a:r>
              <a:rPr lang="en-US" sz="2400" dirty="0" err="1"/>
              <a:t>pseudotime</a:t>
            </a:r>
            <a:r>
              <a:rPr lang="en-US" sz="2400" dirty="0"/>
              <a:t>-analysis` module</a:t>
            </a:r>
          </a:p>
          <a:p>
            <a:pPr marL="914400" lvl="1" indent="-457200">
              <a:lnSpc>
                <a:spcPct val="150000"/>
              </a:lnSpc>
              <a:buFont typeface="Arial" panose="020B0604020202020204" pitchFamily="34" charset="0"/>
              <a:buChar char="•"/>
            </a:pPr>
            <a:r>
              <a:rPr lang="en-US" sz="2400" dirty="0"/>
              <a:t>`</a:t>
            </a:r>
            <a:r>
              <a:rPr lang="en-US" sz="2400" dirty="0" err="1"/>
              <a:t>rna</a:t>
            </a:r>
            <a:r>
              <a:rPr lang="en-US" sz="2400" dirty="0"/>
              <a:t>-velocity-analysis` module</a:t>
            </a:r>
          </a:p>
          <a:p>
            <a:pPr marL="914400" lvl="1" indent="-457200">
              <a:lnSpc>
                <a:spcPct val="150000"/>
              </a:lnSpc>
              <a:buFont typeface="Arial" panose="020B0604020202020204" pitchFamily="34" charset="0"/>
              <a:buChar char="•"/>
            </a:pPr>
            <a:r>
              <a:rPr lang="en-US" sz="2400" dirty="0"/>
              <a:t>`cell-types-annotation` module: using custom atlas reference or gene signature score</a:t>
            </a:r>
          </a:p>
          <a:p>
            <a:pPr marL="914400" lvl="1" indent="-457200">
              <a:lnSpc>
                <a:spcPct val="150000"/>
              </a:lnSpc>
              <a:buFont typeface="Arial" panose="020B0604020202020204" pitchFamily="34" charset="0"/>
              <a:buChar char="•"/>
            </a:pPr>
            <a:r>
              <a:rPr lang="en-US" sz="2400" dirty="0"/>
              <a:t>R shiny app</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825401"/>
          </a:xfrm>
        </p:spPr>
        <p:txBody>
          <a:bodyPr/>
          <a:lstStyle/>
          <a:p>
            <a:r>
              <a:rPr lang="en-US" sz="2400" i="0" u="none" strike="noStrike" dirty="0">
                <a:solidFill>
                  <a:schemeClr val="tx1"/>
                </a:solidFill>
                <a:effectLst/>
              </a:rPr>
              <a:t>./resources/links-to-</a:t>
            </a:r>
            <a:r>
              <a:rPr lang="en-US" sz="2400" i="0" u="none" strike="noStrike" dirty="0" err="1">
                <a:solidFill>
                  <a:schemeClr val="tx1"/>
                </a:solidFill>
                <a:effectLst/>
              </a:rPr>
              <a:t>resources.md</a:t>
            </a:r>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61</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C59F0C-5B5E-352C-12E8-CB2D8C9F06D1}"/>
            </a:ext>
          </a:extLst>
        </p:cNvPr>
        <p:cNvGrpSpPr/>
        <p:nvPr/>
      </p:nvGrpSpPr>
      <p:grpSpPr>
        <a:xfrm>
          <a:off x="0" y="0"/>
          <a:ext cx="0" cy="0"/>
          <a:chOff x="0" y="0"/>
          <a:chExt cx="0" cy="0"/>
        </a:xfrm>
      </p:grpSpPr>
      <p:pic>
        <p:nvPicPr>
          <p:cNvPr id="2" name="Picture 8" descr="13,000+ Animal Asking Question Stock Photos, Pictures &amp; Royalty-Free Images  - iStock | Animal raising hand">
            <a:extLst>
              <a:ext uri="{FF2B5EF4-FFF2-40B4-BE49-F238E27FC236}">
                <a16:creationId xmlns:a16="http://schemas.microsoft.com/office/drawing/2014/main" id="{B94A2386-2A50-0621-D586-8486206E4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53"/>
          <a:stretch/>
        </p:blipFill>
        <p:spPr bwMode="auto">
          <a:xfrm>
            <a:off x="2227029" y="1485900"/>
            <a:ext cx="13833943" cy="7315200"/>
          </a:xfrm>
          <a:prstGeom prst="rect">
            <a:avLst/>
          </a:prstGeom>
          <a:solidFill>
            <a:srgbClr val="FFFFFF"/>
          </a:solidFill>
        </p:spPr>
      </p:pic>
      <p:sp>
        <p:nvSpPr>
          <p:cNvPr id="4" name="Slide Number Placeholder 3" hidden="1">
            <a:extLst>
              <a:ext uri="{FF2B5EF4-FFF2-40B4-BE49-F238E27FC236}">
                <a16:creationId xmlns:a16="http://schemas.microsoft.com/office/drawing/2014/main" id="{493EED0A-4173-777B-8216-16721D509F8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62</a:t>
            </a:fld>
            <a:endParaRPr lang="en-US"/>
          </a:p>
        </p:txBody>
      </p:sp>
    </p:spTree>
    <p:extLst>
      <p:ext uri="{BB962C8B-B14F-4D97-AF65-F5344CB8AC3E}">
        <p14:creationId xmlns:p14="http://schemas.microsoft.com/office/powerpoint/2010/main" val="1677176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A4AF03-9107-5CD7-07D0-DE7CBBFF8604}"/>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4A64A8D4-8AAA-DCFF-6882-7B1A2FB15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
        <p:nvSpPr>
          <p:cNvPr id="7" name="TextBox 6">
            <a:extLst>
              <a:ext uri="{FF2B5EF4-FFF2-40B4-BE49-F238E27FC236}">
                <a16:creationId xmlns:a16="http://schemas.microsoft.com/office/drawing/2014/main" id="{1577C0E5-3069-FD13-B4A3-12A81CC3BA86}"/>
              </a:ext>
            </a:extLst>
          </p:cNvPr>
          <p:cNvSpPr txBox="1"/>
          <p:nvPr/>
        </p:nvSpPr>
        <p:spPr>
          <a:xfrm>
            <a:off x="157197" y="9789037"/>
            <a:ext cx="4014754" cy="369332"/>
          </a:xfrm>
          <a:prstGeom prst="rect">
            <a:avLst/>
          </a:prstGeom>
          <a:noFill/>
        </p:spPr>
        <p:txBody>
          <a:bodyPr wrap="square" rtlCol="0">
            <a:spAutoFit/>
          </a:bodyPr>
          <a:lstStyle/>
          <a:p>
            <a:r>
              <a:rPr lang="en-US" dirty="0">
                <a:solidFill>
                  <a:schemeClr val="bg1"/>
                </a:solidFill>
              </a:rPr>
              <a:t>* Downstream analyses modules</a:t>
            </a:r>
          </a:p>
        </p:txBody>
      </p:sp>
    </p:spTree>
    <p:extLst>
      <p:ext uri="{BB962C8B-B14F-4D97-AF65-F5344CB8AC3E}">
        <p14:creationId xmlns:p14="http://schemas.microsoft.com/office/powerpoint/2010/main" val="1312883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17F1-92EE-FFCB-D031-D85D9CDEB313}"/>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CE76A3B8-0698-2B9B-F98F-3BE5F6238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Tree>
    <p:extLst>
      <p:ext uri="{BB962C8B-B14F-4D97-AF65-F5344CB8AC3E}">
        <p14:creationId xmlns:p14="http://schemas.microsoft.com/office/powerpoint/2010/main" val="59055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65</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3112B-EF30-9A67-7A69-0635A56DE413}"/>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20D9D73-FAF1-7FC0-4DFD-5962F85A146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pic>
        <p:nvPicPr>
          <p:cNvPr id="2" name="Picture 1">
            <a:extLst>
              <a:ext uri="{FF2B5EF4-FFF2-40B4-BE49-F238E27FC236}">
                <a16:creationId xmlns:a16="http://schemas.microsoft.com/office/drawing/2014/main" id="{1581B52D-BD07-7624-FE8F-C11AF62C598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25792D25-4925-5E90-1DA1-130E677BC73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5B2F70-CABD-B266-F932-07868A8E29BA}"/>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210053-5A51-F553-FF56-083F16400384}"/>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F97629D2-11BE-7FD1-30EE-7452CFC6AFB7}"/>
              </a:ext>
            </a:extLst>
          </p:cNvPr>
          <p:cNvSpPr/>
          <p:nvPr/>
        </p:nvSpPr>
        <p:spPr>
          <a:xfrm flipV="1">
            <a:off x="11270912" y="3093113"/>
            <a:ext cx="787738" cy="32160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F8DD17D-E321-76E8-6F60-101F1CD2B8C1}"/>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5" name="Title 1">
            <a:extLst>
              <a:ext uri="{FF2B5EF4-FFF2-40B4-BE49-F238E27FC236}">
                <a16:creationId xmlns:a16="http://schemas.microsoft.com/office/drawing/2014/main" id="{99623D5E-F0D4-4BDE-65FF-29C86687CA49}"/>
              </a:ext>
            </a:extLst>
          </p:cNvPr>
          <p:cNvSpPr txBox="1">
            <a:spLocks/>
          </p:cNvSpPr>
          <p:nvPr/>
        </p:nvSpPr>
        <p:spPr>
          <a:xfrm>
            <a:off x="1000349" y="13317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Click the “Fork” button</a:t>
            </a:r>
          </a:p>
        </p:txBody>
      </p:sp>
    </p:spTree>
    <p:extLst>
      <p:ext uri="{BB962C8B-B14F-4D97-AF65-F5344CB8AC3E}">
        <p14:creationId xmlns:p14="http://schemas.microsoft.com/office/powerpoint/2010/main" val="116645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6BD8-490C-734E-A1E5-95CC6D9B8D65}"/>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426B7535-F207-602B-D3AF-52694D44B13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9</a:t>
            </a:fld>
            <a:endParaRPr lang="en-US"/>
          </a:p>
        </p:txBody>
      </p:sp>
      <p:sp>
        <p:nvSpPr>
          <p:cNvPr id="3" name="Rectangle 2">
            <a:extLst>
              <a:ext uri="{FF2B5EF4-FFF2-40B4-BE49-F238E27FC236}">
                <a16:creationId xmlns:a16="http://schemas.microsoft.com/office/drawing/2014/main" id="{BC43BBA2-EECF-32AD-7CA1-F6E552E66492}"/>
              </a:ext>
            </a:extLst>
          </p:cNvPr>
          <p:cNvSpPr/>
          <p:nvPr/>
        </p:nvSpPr>
        <p:spPr>
          <a:xfrm>
            <a:off x="13448727" y="2689824"/>
            <a:ext cx="399549"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F5E360-D43D-F4B9-15C5-8CF57622F6A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AEC9C-E57A-88C2-2A06-FF82C5184C50}"/>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4B6188D9-4860-A0F5-82E1-F1DC963C1445}"/>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pic>
        <p:nvPicPr>
          <p:cNvPr id="17" name="Picture 16" descr="A screenshot of a computer&#10;&#10;Description automatically generated">
            <a:extLst>
              <a:ext uri="{FF2B5EF4-FFF2-40B4-BE49-F238E27FC236}">
                <a16:creationId xmlns:a16="http://schemas.microsoft.com/office/drawing/2014/main" id="{83E47BDF-017C-9253-B102-BC4D130038C8}"/>
              </a:ext>
            </a:extLst>
          </p:cNvPr>
          <p:cNvPicPr>
            <a:picLocks noChangeAspect="1"/>
          </p:cNvPicPr>
          <p:nvPr/>
        </p:nvPicPr>
        <p:blipFill>
          <a:blip r:embed="rId4"/>
          <a:stretch>
            <a:fillRect/>
          </a:stretch>
        </p:blipFill>
        <p:spPr>
          <a:xfrm>
            <a:off x="4615843" y="3315230"/>
            <a:ext cx="8942996" cy="4670281"/>
          </a:xfrm>
          <a:prstGeom prst="rect">
            <a:avLst/>
          </a:prstGeom>
        </p:spPr>
      </p:pic>
      <p:sp>
        <p:nvSpPr>
          <p:cNvPr id="18" name="Rectangle 17">
            <a:extLst>
              <a:ext uri="{FF2B5EF4-FFF2-40B4-BE49-F238E27FC236}">
                <a16:creationId xmlns:a16="http://schemas.microsoft.com/office/drawing/2014/main" id="{4B4B90EB-4A3B-4E0E-E306-AC254E27E0CF}"/>
              </a:ext>
            </a:extLst>
          </p:cNvPr>
          <p:cNvSpPr/>
          <p:nvPr/>
        </p:nvSpPr>
        <p:spPr>
          <a:xfrm rot="5400000">
            <a:off x="8774638" y="-1468971"/>
            <a:ext cx="625406" cy="89429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A6F0CA-9304-4064-B6C1-D520FD4D7076}"/>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6CC4235-33CE-F70C-E657-691FD2B68A98}"/>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Change the name if you like, but probably not; click “Create fork”</a:t>
            </a:r>
          </a:p>
        </p:txBody>
      </p:sp>
    </p:spTree>
    <p:extLst>
      <p:ext uri="{BB962C8B-B14F-4D97-AF65-F5344CB8AC3E}">
        <p14:creationId xmlns:p14="http://schemas.microsoft.com/office/powerpoint/2010/main" val="207088743"/>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25763</TotalTime>
  <Words>2834</Words>
  <Application>Microsoft Macintosh PowerPoint</Application>
  <PresentationFormat>Custom</PresentationFormat>
  <Paragraphs>551</Paragraphs>
  <Slides>65</Slides>
  <Notes>63</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Forking a repository on GitHub</vt:lpstr>
      <vt:lpstr>Forking a repository on GitHub</vt:lpstr>
      <vt:lpstr>Forking a repository on GitHub</vt:lpstr>
      <vt:lpstr>How to run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ScRNASeqSnap analysis modules</vt:lpstr>
      <vt:lpstr>ScRNASeqSnap analysis modules</vt:lpstr>
      <vt:lpstr>ScRNASeqSnap analysis modules</vt:lpstr>
      <vt:lpstr>`fastqc-analysis` module</vt:lpstr>
      <vt:lpstr>`run-fastqc-analysis.sh`</vt:lpstr>
      <vt:lpstr>`run-fastqc-analysis.sh` and `lsf-script.txt`</vt:lpstr>
      <vt:lpstr>README.md</vt:lpstr>
      <vt:lpstr>`fastqc-analysis` module</vt:lpstr>
      <vt:lpstr>`fastqc-analysis` module</vt:lpstr>
      <vt:lpstr>`fastqc-analysis` module</vt:lpstr>
      <vt:lpstr>`fastqc-analysis` module</vt:lpstr>
      <vt:lpstr>`fastqc-analysis` module</vt:lpstr>
      <vt:lpstr>`cellranger-analysis` module</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`upstream-analysis` module</vt:lpstr>
      <vt:lpstr>PowerPoint Presentation</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PowerPoint Presentation</vt:lpstr>
      <vt:lpstr>PowerPoint Presentation</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449</cp:revision>
  <cp:lastPrinted>2024-10-09T20:17:08Z</cp:lastPrinted>
  <dcterms:created xsi:type="dcterms:W3CDTF">2023-11-09T14:55:27Z</dcterms:created>
  <dcterms:modified xsi:type="dcterms:W3CDTF">2024-12-05T23:18:23Z</dcterms:modified>
</cp:coreProperties>
</file>